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7" r:id="rId5"/>
    <p:sldId id="266" r:id="rId6"/>
    <p:sldId id="267" r:id="rId7"/>
    <p:sldId id="277" r:id="rId8"/>
    <p:sldId id="278" r:id="rId9"/>
    <p:sldId id="268" r:id="rId10"/>
    <p:sldId id="269" r:id="rId11"/>
    <p:sldId id="270" r:id="rId12"/>
    <p:sldId id="271" r:id="rId13"/>
    <p:sldId id="272" r:id="rId14"/>
    <p:sldId id="274" r:id="rId15"/>
    <p:sldId id="275" r:id="rId16"/>
    <p:sldId id="276" r:id="rId17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834" autoAdjust="0"/>
  </p:normalViewPr>
  <p:slideViewPr>
    <p:cSldViewPr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587AAE6-5E34-4EC1-AF37-82D2070B7376}" type="datetime2">
              <a:rPr lang="zh-TW" altLang="en-US" b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2018年5月24日</a:t>
            </a:fld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ECB32D8-F2D2-4D01-80A9-88F3B128AE75}" type="slidenum">
              <a:rPr lang="en-US" altLang="zh-TW" b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‹#›</a:t>
            </a:fld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10AFC914-B5DE-44F3-9588-41AE004F9655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 smtClean="0"/>
              <a:t>按一下以編輯母片文字樣式</a:t>
            </a:r>
          </a:p>
          <a:p>
            <a:pPr lvl="1" rtl="0"/>
            <a:r>
              <a:rPr lang="zh-TW" altLang="en-US" noProof="0" dirty="0" smtClean="0"/>
              <a:t>第二層</a:t>
            </a:r>
          </a:p>
          <a:p>
            <a:pPr lvl="2" rtl="0"/>
            <a:r>
              <a:rPr lang="zh-TW" altLang="en-US" noProof="0" dirty="0" smtClean="0"/>
              <a:t>第三層</a:t>
            </a:r>
          </a:p>
          <a:p>
            <a:pPr lvl="3" rtl="0"/>
            <a:r>
              <a:rPr lang="zh-TW" altLang="en-US" noProof="0" dirty="0" smtClean="0"/>
              <a:t>第四層</a:t>
            </a:r>
          </a:p>
          <a:p>
            <a:pPr lvl="4" rtl="0"/>
            <a:r>
              <a:rPr lang="zh-TW" altLang="en-US" noProof="0" dirty="0" smtClean="0"/>
              <a:t>第五層</a:t>
            </a:r>
            <a:endParaRPr lang="zh-TW" altLang="en-US" noProof="0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5C1D8F7-2BDD-4C56-98AF-2E212EF349F3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1" kern="1200">
        <a:solidFill>
          <a:schemeClr val="tx1"/>
        </a:solidFill>
        <a:latin typeface="微軟正黑體" panose="020B0604030504040204" pitchFamily="34" charset="-120"/>
        <a:ea typeface="微軟正黑體" panose="020B0604030504040204" pitchFamily="34" charset="-120"/>
        <a:cs typeface="+mn-cs"/>
      </a:defRPr>
    </a:lvl1pPr>
    <a:lvl2pPr marL="457200" algn="l" defTabSz="914400" rtl="0" eaLnBrk="1" latinLnBrk="0" hangingPunct="1">
      <a:defRPr sz="1200" b="1" kern="1200">
        <a:solidFill>
          <a:schemeClr val="tx1"/>
        </a:solidFill>
        <a:latin typeface="微軟正黑體" panose="020B0604030504040204" pitchFamily="34" charset="-120"/>
        <a:ea typeface="微軟正黑體" panose="020B0604030504040204" pitchFamily="34" charset="-120"/>
        <a:cs typeface="+mn-cs"/>
      </a:defRPr>
    </a:lvl2pPr>
    <a:lvl3pPr marL="914400" algn="l" defTabSz="914400" rtl="0" eaLnBrk="1" latinLnBrk="0" hangingPunct="1">
      <a:defRPr sz="1200" b="1" kern="1200">
        <a:solidFill>
          <a:schemeClr val="tx1"/>
        </a:solidFill>
        <a:latin typeface="微軟正黑體" panose="020B0604030504040204" pitchFamily="34" charset="-120"/>
        <a:ea typeface="微軟正黑體" panose="020B0604030504040204" pitchFamily="34" charset="-120"/>
        <a:cs typeface="+mn-cs"/>
      </a:defRPr>
    </a:lvl3pPr>
    <a:lvl4pPr marL="1371600" algn="l" defTabSz="914400" rtl="0" eaLnBrk="1" latinLnBrk="0" hangingPunct="1">
      <a:defRPr sz="1200" b="1" kern="1200">
        <a:solidFill>
          <a:schemeClr val="tx1"/>
        </a:solidFill>
        <a:latin typeface="微軟正黑體" panose="020B0604030504040204" pitchFamily="34" charset="-120"/>
        <a:ea typeface="微軟正黑體" panose="020B0604030504040204" pitchFamily="34" charset="-120"/>
        <a:cs typeface="+mn-cs"/>
      </a:defRPr>
    </a:lvl4pPr>
    <a:lvl5pPr marL="1828800" algn="l" defTabSz="914400" rtl="0" eaLnBrk="1" latinLnBrk="0" hangingPunct="1">
      <a:defRPr sz="1200" b="1" kern="1200">
        <a:solidFill>
          <a:schemeClr val="tx1"/>
        </a:solidFill>
        <a:latin typeface="微軟正黑體" panose="020B0604030504040204" pitchFamily="34" charset="-120"/>
        <a:ea typeface="微軟正黑體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b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5C1D8F7-2BDD-4C56-98AF-2E212EF349F3}" type="slidenum">
              <a:rPr lang="en-US" altLang="zh-TW" smtClean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79252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b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5C1D8F7-2BDD-4C56-98AF-2E212EF349F3}" type="slidenum">
              <a:rPr lang="en-US" altLang="zh-TW" smtClean="0"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00617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rtlCol="0" anchor="b">
            <a:normAutofit/>
          </a:bodyPr>
          <a:lstStyle>
            <a:lvl1pPr algn="l">
              <a:defRPr sz="5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smtClean="0"/>
              <a:t>按一下以編輯母片副標題樣式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 smtClean="0"/>
              <a:t>新增頁尾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101F5B2-FD42-407C-BA47-CFAC8C06E260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noProof="0" dirty="0" smtClean="0"/>
              <a:t>新增頁尾</a:t>
            </a:r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D2E0DA1-41AE-48FE-BDDE-16ABF9084C88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 smtClean="0"/>
              <a:t>新增頁尾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2903C24-8A22-44FE-BE04-2EAB467F030C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 smtClean="0"/>
              <a:t>新增頁尾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EF4E503-819D-4740-8BA0-3554FB928380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 smtClean="0"/>
              <a:t>新增頁尾</a:t>
            </a:r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24BF764-6307-4C86-A7CC-2E453EEE9DEA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 smtClean="0"/>
              <a:t>新增頁尾</a:t>
            </a:r>
            <a:endParaRPr lang="zh-TW" altLang="en-US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201BD93-8BBF-457F-AE5B-5A2B8BB8F31A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 smtClean="0"/>
              <a:t>新增頁尾</a:t>
            </a:r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CBCA9B0-F685-488F-A828-988EABA139B8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 smtClean="0"/>
              <a:t>新增頁尾</a:t>
            </a:r>
            <a:endParaRPr lang="zh-TW" altLang="en-US" dirty="0"/>
          </a:p>
        </p:txBody>
      </p:sp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360496B-4DF6-4A19-8F15-DF2DF7511C12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 rtlCol="0">
            <a:normAutofit/>
          </a:bodyPr>
          <a:lstStyle>
            <a:lvl1pPr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sz="2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 sz="1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 sz="1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 sz="1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圖片預留位置 2" descr="要新增影像的空白預留位置。按一下預留位置，然後選取您要新增的影像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 rtlCol="0">
            <a:normAutofit/>
          </a:bodyPr>
          <a:lstStyle>
            <a:lvl1pPr marL="0" indent="0" algn="ctr">
              <a:buNone/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smtClean="0"/>
              <a:t>按一下圖示以新增圖片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8" name="矩形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dirty="0" smtClean="0"/>
              <a:t>按一下以編輯母片文字樣式</a:t>
            </a:r>
          </a:p>
          <a:p>
            <a:pPr lvl="1" rtl="0"/>
            <a:r>
              <a:rPr lang="zh-TW" altLang="en-US" dirty="0" smtClean="0"/>
              <a:t>第二層</a:t>
            </a:r>
          </a:p>
          <a:p>
            <a:pPr lvl="2" rtl="0"/>
            <a:r>
              <a:rPr lang="zh-TW" altLang="en-US" dirty="0" smtClean="0"/>
              <a:t>第三層</a:t>
            </a:r>
          </a:p>
          <a:p>
            <a:pPr lvl="3" rtl="0"/>
            <a:r>
              <a:rPr lang="zh-TW" altLang="en-US" dirty="0" smtClean="0"/>
              <a:t>第四層</a:t>
            </a:r>
          </a:p>
          <a:p>
            <a:pPr lvl="4" rtl="0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smtClean="0"/>
              <a:t>新增頁尾</a:t>
            </a:r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D54D614-E7CA-44F9-8228-3EED907E7187}" type="datetime2">
              <a:rPr lang="zh-TW" altLang="en-US" smtClean="0"/>
              <a:pPr/>
              <a:t>2018年5月24日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F9043838-BFF5-400C-B067-3DF4A5F395D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b="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b="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6433864" cy="2514599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b="1" dirty="0" smtClean="0">
                <a:latin typeface="Arial" panose="020B0604020202020204" pitchFamily="34" charset="0"/>
                <a:ea typeface="微軟正黑體" panose="020B0604030504040204" pitchFamily="34" charset="-120"/>
                <a:sym typeface="Arial" panose="020B0604020202020204" pitchFamily="34" charset="0"/>
              </a:rPr>
              <a:t>期中專題十大易用性分析</a:t>
            </a:r>
            <a:endParaRPr lang="zh-TW" altLang="en-US" b="1" dirty="0">
              <a:latin typeface="Arial" panose="020B0604020202020204" pitchFamily="34" charset="0"/>
              <a:ea typeface="微軟正黑體" panose="020B0604030504040204" pitchFamily="34" charset="-120"/>
              <a:sym typeface="Arial" panose="020B0604020202020204" pitchFamily="34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637588" y="3140968"/>
            <a:ext cx="6361856" cy="1728192"/>
          </a:xfrm>
        </p:spPr>
        <p:txBody>
          <a:bodyPr rtlCol="0">
            <a:normAutofit/>
          </a:bodyPr>
          <a:lstStyle/>
          <a:p>
            <a:pPr rtl="0">
              <a:lnSpc>
                <a:spcPct val="150000"/>
              </a:lnSpc>
            </a:pPr>
            <a:r>
              <a:rPr lang="zh-TW" altLang="en-US" b="0" dirty="0" smtClean="0">
                <a:sym typeface="Arial" panose="020B0604020202020204" pitchFamily="34" charset="0"/>
              </a:rPr>
              <a:t>電機四乙 </a:t>
            </a:r>
            <a:r>
              <a:rPr lang="en-US" altLang="zh-TW" b="0" dirty="0" smtClean="0">
                <a:sym typeface="Arial" panose="020B0604020202020204" pitchFamily="34" charset="0"/>
              </a:rPr>
              <a:t>103310073</a:t>
            </a:r>
            <a:r>
              <a:rPr lang="zh-TW" altLang="en-US" b="0" dirty="0" smtClean="0">
                <a:sym typeface="Arial" panose="020B0604020202020204" pitchFamily="34" charset="0"/>
              </a:rPr>
              <a:t>   林佑昌</a:t>
            </a:r>
            <a:endParaRPr lang="en-US" altLang="zh-TW" b="0" dirty="0" smtClean="0">
              <a:sym typeface="Arial" panose="020B0604020202020204" pitchFamily="34" charset="0"/>
            </a:endParaRPr>
          </a:p>
          <a:p>
            <a:pPr rtl="0">
              <a:lnSpc>
                <a:spcPct val="150000"/>
              </a:lnSpc>
            </a:pPr>
            <a:r>
              <a:rPr lang="zh-TW" altLang="en-US" dirty="0" smtClean="0">
                <a:sym typeface="Arial" panose="020B0604020202020204" pitchFamily="34" charset="0"/>
              </a:rPr>
              <a:t>四資四     </a:t>
            </a:r>
            <a:r>
              <a:rPr lang="en-US" altLang="zh-TW" dirty="0" smtClean="0">
                <a:sym typeface="Arial" panose="020B0604020202020204" pitchFamily="34" charset="0"/>
              </a:rPr>
              <a:t>103590025</a:t>
            </a:r>
            <a:r>
              <a:rPr lang="zh-TW" altLang="en-US" dirty="0" smtClean="0">
                <a:sym typeface="Arial" panose="020B0604020202020204" pitchFamily="34" charset="0"/>
              </a:rPr>
              <a:t>   洪俊銘</a:t>
            </a:r>
            <a:endParaRPr lang="zh-TW" altLang="en-US" b="0" dirty="0"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09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-17972" y="2780928"/>
            <a:ext cx="12209971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zh-TW" altLang="en-US" sz="6000" dirty="0"/>
              <a:t>協助使用者辨識、偵錯並從錯誤中恢復</a:t>
            </a:r>
          </a:p>
        </p:txBody>
      </p:sp>
    </p:spTree>
    <p:extLst>
      <p:ext uri="{BB962C8B-B14F-4D97-AF65-F5344CB8AC3E}">
        <p14:creationId xmlns:p14="http://schemas.microsoft.com/office/powerpoint/2010/main" val="238596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764704"/>
            <a:ext cx="10058400" cy="683096"/>
          </a:xfrm>
        </p:spPr>
        <p:txBody>
          <a:bodyPr/>
          <a:lstStyle/>
          <a:p>
            <a:r>
              <a:rPr lang="zh-TW" altLang="en-US" dirty="0" smtClean="0"/>
              <a:t>良好導覽，降低錯誤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7648" y="2101907"/>
            <a:ext cx="6573362" cy="3288412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1066800" y="1605662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問題：沒有提供良好的導覽文字，與錯誤提示。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066800" y="5517232"/>
            <a:ext cx="10058400" cy="872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 smtClean="0"/>
              <a:t>解決方法：在該頁面增加標題或增加目前在觀賞何種球賽資訊文字，並增加</a:t>
            </a:r>
            <a:r>
              <a:rPr lang="en-US" altLang="zh-TW" dirty="0" smtClean="0"/>
              <a:t>404</a:t>
            </a:r>
            <a:r>
              <a:rPr lang="zh-TW" altLang="en-US" dirty="0" smtClean="0"/>
              <a:t>錯誤網頁與提供聯絡資訊。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1295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-17972" y="2780928"/>
            <a:ext cx="12209971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zh-TW" altLang="en-US" sz="6000" dirty="0"/>
              <a:t>幫助與說明文件</a:t>
            </a:r>
          </a:p>
        </p:txBody>
      </p:sp>
    </p:spTree>
    <p:extLst>
      <p:ext uri="{BB962C8B-B14F-4D97-AF65-F5344CB8AC3E}">
        <p14:creationId xmlns:p14="http://schemas.microsoft.com/office/powerpoint/2010/main" val="282949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476672"/>
            <a:ext cx="10058400" cy="971128"/>
          </a:xfrm>
        </p:spPr>
        <p:txBody>
          <a:bodyPr/>
          <a:lstStyle/>
          <a:p>
            <a:r>
              <a:rPr lang="zh-TW" altLang="en-US" dirty="0" smtClean="0"/>
              <a:t>說明網頁內容或使用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5720" y="2132856"/>
            <a:ext cx="5268005" cy="3369025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066800" y="1605662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問題：剛接觸的使用者會對於看板有些疑慮，與後續要下注該如何使用。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066800" y="5589240"/>
            <a:ext cx="100584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 smtClean="0"/>
              <a:t>解決方法：對該看板資訊說明，與運彩網站做連結與快速下注的動作。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17715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2780928"/>
            <a:ext cx="12192000" cy="1143000"/>
          </a:xfrm>
        </p:spPr>
        <p:txBody>
          <a:bodyPr rtlCol="0">
            <a:normAutofit/>
          </a:bodyPr>
          <a:lstStyle/>
          <a:p>
            <a:pPr algn="ctr" rtl="0"/>
            <a:r>
              <a:rPr lang="zh-TW" altLang="en-US" sz="6000" b="1" dirty="0" smtClean="0">
                <a:latin typeface="Arial" panose="020B0604020202020204" pitchFamily="34" charset="0"/>
                <a:ea typeface="微軟正黑體" panose="020B0604030504040204" pitchFamily="34" charset="-120"/>
                <a:sym typeface="Arial" panose="020B0604020202020204" pitchFamily="34" charset="0"/>
              </a:rPr>
              <a:t>系統狀態能見度</a:t>
            </a:r>
            <a:endParaRPr lang="zh-TW" altLang="en-US" sz="6000" b="1" dirty="0">
              <a:latin typeface="Arial" panose="020B0604020202020204" pitchFamily="34" charset="0"/>
              <a:ea typeface="微軟正黑體" panose="020B0604030504040204" pitchFamily="34" charset="-12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08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頁面連結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648" y="2852936"/>
            <a:ext cx="10058400" cy="635361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050932" y="2276872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點擊頁面轉換後，沒有繼續顯示目前停留在哪個頁面，會導致使用者不知道目前在哪個頁面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062648" y="1781036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問題：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062648" y="4293096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解決方法：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1062648" y="4869160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點擊後，在其背景做色彩變換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18660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0" y="2780928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zh-TW" altLang="en-US" sz="6000" dirty="0"/>
              <a:t>預防錯誤</a:t>
            </a:r>
            <a:endParaRPr lang="zh-TW" altLang="en-US" sz="60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84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預防使用者發生錯誤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5480" y="2708920"/>
            <a:ext cx="9110102" cy="18002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066800" y="1605662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問題：再連結到外部網站沒有再度確認跳出。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066800" y="5243046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解決方法：按下按鈕後，跳出</a:t>
            </a:r>
            <a:r>
              <a:rPr lang="zh-TW" altLang="en-US" smtClean="0"/>
              <a:t>是否繼續</a:t>
            </a:r>
            <a:r>
              <a:rPr lang="zh-TW" altLang="en-US" dirty="0"/>
              <a:t>。</a:t>
            </a:r>
            <a:endParaRPr lang="en-US" altLang="zh-TW" smtClean="0"/>
          </a:p>
        </p:txBody>
      </p:sp>
    </p:spTree>
    <p:extLst>
      <p:ext uri="{BB962C8B-B14F-4D97-AF65-F5344CB8AC3E}">
        <p14:creationId xmlns:p14="http://schemas.microsoft.com/office/powerpoint/2010/main" val="1845880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17972" y="2780928"/>
            <a:ext cx="12209971" cy="114300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彈性與使用效率</a:t>
            </a:r>
          </a:p>
        </p:txBody>
      </p:sp>
    </p:spTree>
    <p:extLst>
      <p:ext uri="{BB962C8B-B14F-4D97-AF65-F5344CB8AC3E}">
        <p14:creationId xmlns:p14="http://schemas.microsoft.com/office/powerpoint/2010/main" val="1338693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快速回到頂端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1664" y="2132856"/>
            <a:ext cx="6565417" cy="3058616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066800" y="1605662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問題：沒有設置快速回到頂端按鈕或裝置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066800" y="5517232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解決方法：設定在右下角快速回到頂端按鈕。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8489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-17972" y="2780928"/>
            <a:ext cx="12209971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zh-TW" altLang="en-US" sz="6000" dirty="0"/>
              <a:t>美觀與簡化設計</a:t>
            </a:r>
          </a:p>
        </p:txBody>
      </p:sp>
    </p:spTree>
    <p:extLst>
      <p:ext uri="{BB962C8B-B14F-4D97-AF65-F5344CB8AC3E}">
        <p14:creationId xmlns:p14="http://schemas.microsoft.com/office/powerpoint/2010/main" val="55506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6800" y="548680"/>
            <a:ext cx="10058400" cy="899120"/>
          </a:xfrm>
        </p:spPr>
        <p:txBody>
          <a:bodyPr/>
          <a:lstStyle/>
          <a:p>
            <a:r>
              <a:rPr lang="zh-TW" altLang="en-US" dirty="0" smtClean="0"/>
              <a:t>頁面過多裝飾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9656" y="2253112"/>
            <a:ext cx="6865284" cy="298600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066800" y="1605662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問題：頁面過多框格裝飾，導致版面過於複雜且不耐看。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066800" y="5517232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解決方法：去掉多餘的框格，讓頁面保持乾淨耐看。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57495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籃球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870157_TF04001173.potx" id="{966582D9-36A9-4ED8-8054-A2A66B10D0C0}" vid="{B110B286-3740-4D81-ABF4-B97081D558E8}"/>
    </a:ext>
  </a:extLst>
</a:theme>
</file>

<file path=ppt/theme/theme2.xml><?xml version="1.0" encoding="utf-8"?>
<a:theme xmlns:a="http://schemas.openxmlformats.org/drawingml/2006/main" name="Office 佈景主題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E42578-9CD4-4AFF-AA5E-F33052F6B6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1DDEFBA-1D7E-4587-9763-EBF5A6740E9A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D30E8E9-C5F6-40D8-943C-DA5B4196A6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籃球簡報 (寬螢幕)</Template>
  <TotalTime>66</TotalTime>
  <Words>281</Words>
  <Application>Microsoft Office PowerPoint</Application>
  <PresentationFormat>寬螢幕</PresentationFormat>
  <Paragraphs>31</Paragraphs>
  <Slides>13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7" baseType="lpstr">
      <vt:lpstr>微軟正黑體</vt:lpstr>
      <vt:lpstr>Arial</vt:lpstr>
      <vt:lpstr>Franklin Gothic Medium</vt:lpstr>
      <vt:lpstr>籃球 16x9</vt:lpstr>
      <vt:lpstr>期中專題十大易用性分析</vt:lpstr>
      <vt:lpstr>系統狀態能見度</vt:lpstr>
      <vt:lpstr>頁面連結</vt:lpstr>
      <vt:lpstr>PowerPoint 簡報</vt:lpstr>
      <vt:lpstr>預防使用者發生錯誤</vt:lpstr>
      <vt:lpstr>彈性與使用效率</vt:lpstr>
      <vt:lpstr>快速回到頂端</vt:lpstr>
      <vt:lpstr>PowerPoint 簡報</vt:lpstr>
      <vt:lpstr>頁面過多裝飾</vt:lpstr>
      <vt:lpstr>PowerPoint 簡報</vt:lpstr>
      <vt:lpstr>良好導覽，降低錯誤</vt:lpstr>
      <vt:lpstr>PowerPoint 簡報</vt:lpstr>
      <vt:lpstr>說明網頁內容或使用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期中專題十大易用性分析</dc:title>
  <dc:creator>Windows 使用者</dc:creator>
  <cp:lastModifiedBy>Windows 使用者</cp:lastModifiedBy>
  <cp:revision>7</cp:revision>
  <dcterms:created xsi:type="dcterms:W3CDTF">2018-05-24T13:02:30Z</dcterms:created>
  <dcterms:modified xsi:type="dcterms:W3CDTF">2018-05-24T14:08:39Z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